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71" r:id="rId8"/>
    <p:sldId id="272" r:id="rId9"/>
    <p:sldId id="273" r:id="rId10"/>
    <p:sldId id="274" r:id="rId11"/>
    <p:sldId id="275" r:id="rId12"/>
    <p:sldId id="263" r:id="rId13"/>
    <p:sldId id="264" r:id="rId14"/>
    <p:sldId id="265" r:id="rId15"/>
    <p:sldId id="266" r:id="rId16"/>
    <p:sldId id="270" r:id="rId17"/>
    <p:sldId id="267" r:id="rId18"/>
    <p:sldId id="268" r:id="rId19"/>
    <p:sldId id="269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E3ED4-D7AA-4F31-BA48-B6507D8BF7B6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1AD4A-BD8A-4CA5-ADC3-19AF97ED5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AD4A-BD8A-4CA5-ADC3-19AF97ED54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9E29-1ACB-4600-9842-A84A7A4CC2E7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C1C-0EC5-44B8-9537-526FE1E77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9E29-1ACB-4600-9842-A84A7A4CC2E7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C1C-0EC5-44B8-9537-526FE1E77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9E29-1ACB-4600-9842-A84A7A4CC2E7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C1C-0EC5-44B8-9537-526FE1E77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9E29-1ACB-4600-9842-A84A7A4CC2E7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C1C-0EC5-44B8-9537-526FE1E77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9E29-1ACB-4600-9842-A84A7A4CC2E7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C1C-0EC5-44B8-9537-526FE1E77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9E29-1ACB-4600-9842-A84A7A4CC2E7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C1C-0EC5-44B8-9537-526FE1E77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9E29-1ACB-4600-9842-A84A7A4CC2E7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C1C-0EC5-44B8-9537-526FE1E77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9E29-1ACB-4600-9842-A84A7A4CC2E7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C1C-0EC5-44B8-9537-526FE1E77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9E29-1ACB-4600-9842-A84A7A4CC2E7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C1C-0EC5-44B8-9537-526FE1E77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9E29-1ACB-4600-9842-A84A7A4CC2E7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FC1C-0EC5-44B8-9537-526FE1E77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9E29-1ACB-4600-9842-A84A7A4CC2E7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B3FC1C-0EC5-44B8-9537-526FE1E77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E59E29-1ACB-4600-9842-A84A7A4CC2E7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B3FC1C-0EC5-44B8-9537-526FE1E77F1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_01_2010_0524147001263374245_leigh-tay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0654" y="0"/>
            <a:ext cx="943893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10576" y="114601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Психологическое сопровождение</a:t>
            </a:r>
            <a:br>
              <a:rPr lang="ru-RU" sz="6000" dirty="0" smtClean="0"/>
            </a:br>
            <a:r>
              <a:rPr lang="ru-RU" sz="6000" dirty="0" smtClean="0"/>
              <a:t>одаренных детей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571604" y="6195026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: Закружная Снежана ПС-41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Подготовительный.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этом этапе работы с одаренными детьми основная роль отводиться педагогам, задача которых развивать их способности. Реализуются эти требования с помощью широкого спектра педагогических приемов и методов (стимулирующие и факультативные занятия, консультации). Составление индивидуальных программ сопровождения на каждого ребенка с учетом его особенностей, с выработкой рекомендаций для классного руководителя, родителей учителей-предметников по взаимодействию с одаренным ребенком. 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Развивающий.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Целью этапа является гармоничное развитие одаренных детей. Включает в себя организацию, проведение индивидуальных и групповых занятий по адаптации одаренного ребенка в группе сверстников, создание развивающей среды для таких детей.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  Особенности развития одаренных детей.</a:t>
            </a:r>
            <a:endParaRPr lang="ru-RU" sz="1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Познавательное развитие.</a:t>
            </a:r>
            <a:endParaRPr lang="ru-RU" sz="1800" dirty="0" smtClean="0">
              <a:solidFill>
                <a:srgbClr val="FF0000"/>
              </a:solidFill>
            </a:endParaRPr>
          </a:p>
          <a:p>
            <a:pPr lvl="0"/>
            <a:r>
              <a:rPr lang="ru-RU" sz="1800" dirty="0" smtClean="0"/>
              <a:t>Отличаясь широтой восприятия, они остро чувствуют все происходящее в окружающем их мире и чрезвычайно любопытны в отношении того, как устроен тот или иной предмет. Они способны следить за несколькими процессами одновременно и склонны активно исследовать все окружающее. </a:t>
            </a:r>
          </a:p>
          <a:p>
            <a:pPr lvl="0"/>
            <a:r>
              <a:rPr lang="ru-RU" sz="1800" dirty="0" smtClean="0"/>
              <a:t>Они обладают способностью воспринимать связи между явлениями и предметами и делать соответствующие выводы; им нравится в своем воображении создавать альтернативные системы. </a:t>
            </a:r>
          </a:p>
          <a:p>
            <a:pPr lvl="0"/>
            <a:r>
              <a:rPr lang="ru-RU" sz="1800" dirty="0" smtClean="0"/>
              <a:t>Отличная память в сочетании с ранним языковым развитием и способностью к классификации и категоризированию помогают такому ребенку накапливать большой объем информации и интенсивно использовать ее. </a:t>
            </a:r>
          </a:p>
          <a:p>
            <a:pPr lvl="0"/>
            <a:r>
              <a:rPr lang="ru-RU" sz="1800" dirty="0" smtClean="0"/>
              <a:t>Одаренные дети обладают большим словарным запасом, позволяющим им свободно и четко излагать. Однако ради удовольствия они часто изобретают собственные слова. </a:t>
            </a:r>
          </a:p>
          <a:p>
            <a:pPr lvl="0"/>
            <a:r>
              <a:rPr lang="ru-RU" sz="1800" dirty="0" smtClean="0"/>
              <a:t>Наряду со способностью воспринимать смысловые неясности, сохранять высокий порог восприятия в течение длительного времени, с удовольствием заниматься сложными и даже не имеющими практического решения задачами одаренные дети не терпят, когда им навязывают готовый ответ. </a:t>
            </a:r>
          </a:p>
          <a:p>
            <a:pPr lvl="0"/>
            <a:r>
              <a:rPr lang="ru-RU" sz="1800" dirty="0" smtClean="0"/>
              <a:t>Они отличаются продолжительным периодом концентрации внимания и большим упорством в решении той или иной задачи.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858280" cy="621508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 smtClean="0"/>
              <a:t>    </a:t>
            </a:r>
            <a:r>
              <a:rPr lang="ru-RU" b="1" i="1" dirty="0" smtClean="0">
                <a:solidFill>
                  <a:srgbClr val="00B050"/>
                </a:solidFill>
              </a:rPr>
              <a:t>Психосоциальная чувствительность.</a:t>
            </a:r>
            <a:endParaRPr lang="ru-RU" dirty="0" smtClean="0">
              <a:solidFill>
                <a:srgbClr val="00B050"/>
              </a:solidFill>
            </a:endParaRPr>
          </a:p>
          <a:p>
            <a:pPr lvl="0"/>
            <a:r>
              <a:rPr lang="ru-RU" dirty="0" smtClean="0"/>
              <a:t>Одаренные дети обнаруживают обострённое чувство справедливости; опережающее нравственное развитие опирается на опережающее развитие восприятия и познания. </a:t>
            </a:r>
          </a:p>
          <a:p>
            <a:pPr lvl="0"/>
            <a:r>
              <a:rPr lang="ru-RU" dirty="0" smtClean="0"/>
              <a:t>Они предъявляют высокие требования к себе и окружающим. </a:t>
            </a:r>
          </a:p>
          <a:p>
            <a:pPr lvl="0"/>
            <a:r>
              <a:rPr lang="ru-RU" dirty="0" smtClean="0"/>
              <a:t>Живое воображение, включение элементов игры в выполнение задач, творчество, изобретательность и богатая фантазия (воображаемые друзья, братья или сестры) весьма характерны для одаренных детей. </a:t>
            </a:r>
          </a:p>
          <a:p>
            <a:pPr lvl="0"/>
            <a:r>
              <a:rPr lang="ru-RU" dirty="0" smtClean="0"/>
              <a:t>Они обладают отличным чувством юмора, любят смешные несоответствия, игру слов, шутки. </a:t>
            </a:r>
          </a:p>
          <a:p>
            <a:pPr lvl="0"/>
            <a:r>
              <a:rPr lang="ru-RU" dirty="0" smtClean="0"/>
              <a:t>Им недостает эмоционального баланса, в раннем возрасте одаренные дети нетерпеливы и порывисты. </a:t>
            </a:r>
          </a:p>
          <a:p>
            <a:pPr lvl="0"/>
            <a:r>
              <a:rPr lang="ru-RU" dirty="0" smtClean="0"/>
              <a:t>Порой для них характерны преувеличенные страхи и повышенная чувствительность. </a:t>
            </a:r>
          </a:p>
          <a:p>
            <a:pPr lvl="0"/>
            <a:r>
              <a:rPr lang="ru-RU" dirty="0" smtClean="0"/>
              <a:t>Эгоцентризм в этом возрасте, как и у обычных детей. </a:t>
            </a:r>
          </a:p>
          <a:p>
            <a:pPr lvl="0"/>
            <a:r>
              <a:rPr lang="ru-RU" dirty="0" smtClean="0"/>
              <a:t>Нередко у одаренных детей развивается негативное самовосприятие, возникают трудности в общении со сверстниками.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7ffa_335a9e4_-1-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0"/>
            <a:ext cx="457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Физические характеристики.</a:t>
            </a:r>
            <a:endParaRPr lang="ru-RU" sz="3200" dirty="0" smtClean="0">
              <a:solidFill>
                <a:srgbClr val="FFFF00"/>
              </a:solidFill>
            </a:endParaRPr>
          </a:p>
          <a:p>
            <a:pPr lvl="0" algn="ctr"/>
            <a:r>
              <a:rPr lang="ru-RU" sz="3200" dirty="0" smtClean="0">
                <a:solidFill>
                  <a:srgbClr val="FFFF00"/>
                </a:solidFill>
              </a:rPr>
              <a:t>Одаренных детей отличает высокий энергетический уровень, причем спят они меньше обычного. </a:t>
            </a:r>
          </a:p>
          <a:p>
            <a:pPr lvl="0" algn="ctr"/>
            <a:r>
              <a:rPr lang="ru-RU" sz="3200" dirty="0" smtClean="0">
                <a:solidFill>
                  <a:srgbClr val="FFFF00"/>
                </a:solidFill>
              </a:rPr>
              <a:t>Их моторная координация и владение руками часто отстают от познавательных способностей.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     Проблемы одаренных детей.</a:t>
            </a:r>
          </a:p>
          <a:p>
            <a:pPr>
              <a:buNone/>
            </a:pPr>
            <a:r>
              <a:rPr lang="ru-RU" sz="2900" dirty="0" smtClean="0"/>
              <a:t>Лета Холлингуорт внесла большой вклад в понимание проблем адаптации, стоящих перед одаренными детьми.</a:t>
            </a:r>
          </a:p>
          <a:p>
            <a:pPr lvl="0"/>
            <a:r>
              <a:rPr lang="ru-RU" sz="2900" b="1" i="1" dirty="0" smtClean="0">
                <a:solidFill>
                  <a:srgbClr val="7030A0"/>
                </a:solidFill>
              </a:rPr>
              <a:t>Неприязнь к школе</a:t>
            </a:r>
            <a:r>
              <a:rPr lang="ru-RU" sz="2900" i="1" dirty="0" smtClean="0">
                <a:solidFill>
                  <a:srgbClr val="7030A0"/>
                </a:solidFill>
              </a:rPr>
              <a:t>.</a:t>
            </a:r>
            <a:r>
              <a:rPr lang="ru-RU" sz="2900" dirty="0" smtClean="0">
                <a:solidFill>
                  <a:srgbClr val="7030A0"/>
                </a:solidFill>
              </a:rPr>
              <a:t> </a:t>
            </a:r>
            <a:r>
              <a:rPr lang="ru-RU" sz="2900" dirty="0" smtClean="0"/>
              <a:t>Такое отношение часто появляется оттого, что учебная программа скучна и неинтересна для одаренных детей. Нарушения в поведении могут появляться потому, что учебный план не соответствует их способностям. </a:t>
            </a:r>
          </a:p>
          <a:p>
            <a:pPr lvl="0"/>
            <a:r>
              <a:rPr lang="ru-RU" sz="2900" b="1" i="1" dirty="0" smtClean="0">
                <a:solidFill>
                  <a:srgbClr val="7030A0"/>
                </a:solidFill>
              </a:rPr>
              <a:t>Игровые интересы</a:t>
            </a:r>
            <a:r>
              <a:rPr lang="ru-RU" sz="2900" i="1" dirty="0" smtClean="0">
                <a:solidFill>
                  <a:srgbClr val="7030A0"/>
                </a:solidFill>
              </a:rPr>
              <a:t>.</a:t>
            </a:r>
            <a:r>
              <a:rPr lang="ru-RU" sz="2900" dirty="0" smtClean="0">
                <a:solidFill>
                  <a:srgbClr val="7030A0"/>
                </a:solidFill>
              </a:rPr>
              <a:t> </a:t>
            </a:r>
            <a:r>
              <a:rPr lang="ru-RU" sz="2900" dirty="0" smtClean="0"/>
              <a:t>Одаренным детям нравятся сложные игры и неинтересны те, которыми увлекаются их сверстники. Вследствие этого одаренный ребенок оказывается в изоляции, уходит в себя. </a:t>
            </a:r>
          </a:p>
          <a:p>
            <a:pPr lvl="0"/>
            <a:r>
              <a:rPr lang="ru-RU" sz="2900" b="1" i="1" dirty="0" smtClean="0">
                <a:solidFill>
                  <a:srgbClr val="7030A0"/>
                </a:solidFill>
              </a:rPr>
              <a:t>Конформность</a:t>
            </a:r>
            <a:r>
              <a:rPr lang="ru-RU" sz="2900" i="1" dirty="0" smtClean="0">
                <a:solidFill>
                  <a:srgbClr val="7030A0"/>
                </a:solidFill>
              </a:rPr>
              <a:t>.</a:t>
            </a:r>
            <a:r>
              <a:rPr lang="ru-RU" sz="2900" dirty="0" smtClean="0">
                <a:solidFill>
                  <a:srgbClr val="7030A0"/>
                </a:solidFill>
              </a:rPr>
              <a:t> </a:t>
            </a:r>
            <a:r>
              <a:rPr lang="ru-RU" sz="2900" dirty="0" smtClean="0"/>
              <a:t>Одаренные дети, отвергая стандартные требования, не склонны к конформизму, особенно если эти стандарты идут вразрез с их интересами. </a:t>
            </a:r>
          </a:p>
          <a:p>
            <a:pPr lvl="0"/>
            <a:r>
              <a:rPr lang="ru-RU" sz="2900" b="1" i="1" dirty="0" smtClean="0">
                <a:solidFill>
                  <a:srgbClr val="7030A0"/>
                </a:solidFill>
              </a:rPr>
              <a:t>Погружение в философские проблемы</a:t>
            </a:r>
            <a:r>
              <a:rPr lang="ru-RU" sz="2900" i="1" dirty="0" smtClean="0">
                <a:solidFill>
                  <a:srgbClr val="7030A0"/>
                </a:solidFill>
              </a:rPr>
              <a:t>.</a:t>
            </a:r>
            <a:r>
              <a:rPr lang="ru-RU" sz="2900" dirty="0" smtClean="0"/>
              <a:t> Для одаренных детей характерно задумываться над такими явлениями, как смерть, загробная жизнь, религиозные верования и философские проблемы. </a:t>
            </a:r>
          </a:p>
          <a:p>
            <a:pPr lvl="0"/>
            <a:r>
              <a:rPr lang="ru-RU" sz="2900" b="1" i="1" dirty="0" smtClean="0">
                <a:solidFill>
                  <a:srgbClr val="7030A0"/>
                </a:solidFill>
              </a:rPr>
              <a:t>Несоответствие между физическим, интеллектуальным и социальным развитием</a:t>
            </a:r>
            <a:r>
              <a:rPr lang="ru-RU" sz="2900" i="1" dirty="0" smtClean="0">
                <a:solidFill>
                  <a:srgbClr val="7030A0"/>
                </a:solidFill>
              </a:rPr>
              <a:t>. </a:t>
            </a:r>
            <a:r>
              <a:rPr lang="ru-RU" sz="2900" dirty="0" smtClean="0"/>
              <a:t>Одаренные дети часто предпочитают общаться с детьми старшего возраста. Из-за этого им порой трудно становиться лидерами. </a:t>
            </a:r>
          </a:p>
          <a:p>
            <a:pPr lvl="0"/>
            <a:r>
              <a:rPr lang="ru-RU" sz="2900" b="1" i="1" dirty="0" smtClean="0">
                <a:solidFill>
                  <a:srgbClr val="7030A0"/>
                </a:solidFill>
              </a:rPr>
              <a:t>Стремление к совершенству</a:t>
            </a:r>
            <a:r>
              <a:rPr lang="ru-RU" sz="2900" i="1" dirty="0" smtClean="0">
                <a:solidFill>
                  <a:srgbClr val="7030A0"/>
                </a:solidFill>
              </a:rPr>
              <a:t>.</a:t>
            </a:r>
            <a:r>
              <a:rPr lang="ru-RU" sz="2900" dirty="0" smtClean="0">
                <a:solidFill>
                  <a:srgbClr val="7030A0"/>
                </a:solidFill>
              </a:rPr>
              <a:t> </a:t>
            </a:r>
            <a:r>
              <a:rPr lang="ru-RU" sz="2900" dirty="0" smtClean="0"/>
              <a:t>Для одаренных детей характерна внутренняя потребность совершенства. Отсюда ощущение неудовлетворенности, собственной неадекватности и низкая самооценка. </a:t>
            </a:r>
          </a:p>
          <a:p>
            <a:pPr lvl="0"/>
            <a:r>
              <a:rPr lang="ru-RU" sz="2900" b="1" i="1" dirty="0" smtClean="0">
                <a:solidFill>
                  <a:srgbClr val="7030A0"/>
                </a:solidFill>
              </a:rPr>
              <a:t>Потребность во внимании взрослых</a:t>
            </a:r>
            <a:r>
              <a:rPr lang="ru-RU" sz="2900" i="1" dirty="0" smtClean="0">
                <a:solidFill>
                  <a:srgbClr val="7030A0"/>
                </a:solidFill>
              </a:rPr>
              <a:t>.</a:t>
            </a:r>
            <a:r>
              <a:rPr lang="ru-RU" sz="2900" dirty="0" smtClean="0">
                <a:solidFill>
                  <a:srgbClr val="7030A0"/>
                </a:solidFill>
              </a:rPr>
              <a:t> </a:t>
            </a:r>
            <a:r>
              <a:rPr lang="ru-RU" sz="2900" dirty="0" smtClean="0"/>
              <a:t>В силу стремления к познанию       одаренные дети нередко монополизируют внимание учителей, родителей и    других взрослых. Это вызывает трения в отношениях с другими детьми. Нередко одаренные дети нетерпимо относятся к детям, стоящим ниже их в интеллектуальном развитии. Они могут отталкивать окружающих замечаниями, выражающими презрение или нетерпение.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ПРОЕКТ ПС ОД Р\x_ddff369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643050"/>
            <a:ext cx="87154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Немецкий педагог XIX века А.Дистерверг говорил: «Учитель – образ мыслей его – вот, что самое главное в обучении и воспитании».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472518" cy="59293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B0F0"/>
                </a:solidFill>
              </a:rPr>
              <a:t>При подготовке педагогического персонала к работе с одаренными детьми необходимо вырабатывать у педагогов целый ряд специфических знаний и умений:</a:t>
            </a:r>
          </a:p>
          <a:p>
            <a:pPr lvl="0"/>
            <a:r>
              <a:rPr lang="ru-RU" dirty="0" smtClean="0"/>
              <a:t>формирование знаний о том, что такое одаренность и одаренные дети, каковы особенности их обучения и развития;</a:t>
            </a:r>
          </a:p>
          <a:p>
            <a:pPr lvl="0"/>
            <a:r>
              <a:rPr lang="ru-RU" dirty="0" smtClean="0"/>
              <a:t>изучение методов выявления, обучения и развития одаренных детей в разных условиях;</a:t>
            </a:r>
          </a:p>
          <a:p>
            <a:pPr lvl="0"/>
            <a:r>
              <a:rPr lang="ru-RU" dirty="0" smtClean="0"/>
              <a:t>формирование личностного отношения к одаренному ребенку не как к объекту педагогического воздействия, а как к субъекту совместно конструируемого педагогического взаимодействия, в ходе которого происходит обучение и развитие учащегося;</a:t>
            </a:r>
          </a:p>
          <a:p>
            <a:pPr lvl="0"/>
            <a:r>
              <a:rPr lang="ru-RU" dirty="0" smtClean="0"/>
              <a:t>обучение основным организационным формам, психологическим и дидактическим методам практической работы с одаренными детьми в различных образовательных учреждениях и образовательных средах;</a:t>
            </a:r>
          </a:p>
          <a:p>
            <a:pPr lvl="0"/>
            <a:r>
              <a:rPr lang="ru-RU" dirty="0" smtClean="0"/>
              <a:t>практическое знакомство с работой образовательных учреждений, в которых обучаются одаренные дети.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4e492fb684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85725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Нельзя забывать слова выдающегося психолога С.Л. Рубинштейна: «Общая одаренность является не только предпосылкой, но и результатом всестороннего развития личности». Задача педагогов и психологов при работе с одаренными детьми — не пассивное наблюдение за их ростом, а создание условий для формирования внутренней мотивации деятельности и системы ценностей, которые создают основу становления духовной личности.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285860"/>
            <a:ext cx="5500694" cy="55721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Андреева И.Н. Современные модели обучения одаренных детей: сборник научных статей научно-практической конференции. Минск,1998г.</a:t>
            </a:r>
          </a:p>
          <a:p>
            <a:pPr lvl="0"/>
            <a:r>
              <a:rPr lang="ru-RU" dirty="0" smtClean="0"/>
              <a:t>Бабаева, Ю.Д. Психологический тренинг для выявления одаренности.   М., 1997.</a:t>
            </a:r>
          </a:p>
          <a:p>
            <a:r>
              <a:rPr lang="ru-RU" dirty="0" smtClean="0"/>
              <a:t>Богоявленская Д.Б. Психология творческих способностей. М.: Академия, 2002.</a:t>
            </a:r>
          </a:p>
          <a:p>
            <a:r>
              <a:rPr lang="ru-RU" dirty="0" smtClean="0"/>
              <a:t>Основные направления деятельности педагога-психолога: </a:t>
            </a:r>
            <a:r>
              <a:rPr lang="ru-RU" dirty="0" err="1" smtClean="0"/>
              <a:t>учеб.-метод</a:t>
            </a:r>
            <a:r>
              <a:rPr lang="ru-RU" dirty="0" smtClean="0"/>
              <a:t>. Пособие / авт.-сост.: Е.А. Осипова, Е.В. </a:t>
            </a:r>
            <a:r>
              <a:rPr lang="ru-RU" dirty="0" err="1" smtClean="0"/>
              <a:t>Чуменко</a:t>
            </a:r>
            <a:r>
              <a:rPr lang="ru-RU" dirty="0" smtClean="0"/>
              <a:t>; ГУО АПО – Минск, 2006.</a:t>
            </a:r>
          </a:p>
          <a:p>
            <a:pPr lvl="0"/>
            <a:endParaRPr lang="ru-RU" dirty="0"/>
          </a:p>
        </p:txBody>
      </p:sp>
      <p:pic>
        <p:nvPicPr>
          <p:cNvPr id="4" name="Рисунок 3" descr="0_94258_4691955b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357298"/>
            <a:ext cx="3669842" cy="52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543956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Цель психологического сопровождения: </a:t>
            </a:r>
            <a:r>
              <a:rPr lang="ru-RU" sz="4000" dirty="0" smtClean="0"/>
              <a:t>содействие в выявлении, поддержке и развитии талантливых детей, их самореализации, профессиональном самоопределении, сохранении психологического и физического здоровья.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643314"/>
            <a:ext cx="8305800" cy="1000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user\Рабочий стол\ПРОЕКТ ПС ОД Р\9c5cdb26bbdc1fb69c5fea74ba2_pre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V="1">
            <a:off x="357158" y="4957753"/>
            <a:ext cx="8286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6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6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929718" cy="607223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   </a:t>
            </a:r>
            <a:r>
              <a:rPr lang="ru-RU" b="1" i="1" dirty="0" smtClean="0">
                <a:solidFill>
                  <a:srgbClr val="FF0000"/>
                </a:solidFill>
              </a:rPr>
              <a:t>Задачи: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/>
              <a:t>совместно с другими специалистами учреждения образования определение критериев одаренных детей, выявление школьников требующих особого маршрута сопровождения; </a:t>
            </a:r>
          </a:p>
          <a:p>
            <a:pPr lvl="0"/>
            <a:r>
              <a:rPr lang="ru-RU" dirty="0" smtClean="0"/>
              <a:t>содействие формированию позитивной Я-концепции (самоотношения, самоуважения, самопринятия);</a:t>
            </a:r>
          </a:p>
          <a:p>
            <a:pPr lvl="0"/>
            <a:r>
              <a:rPr lang="ru-RU" dirty="0" smtClean="0"/>
              <a:t>развитие эмоциональной устойчивости, формирование навыков саморегуляции, преодоления стресса, поведения в экстремальных ситуациях (конкурсах, олимпиадах, экзаменах);</a:t>
            </a:r>
          </a:p>
          <a:p>
            <a:pPr lvl="0"/>
            <a:r>
              <a:rPr lang="ru-RU" dirty="0" smtClean="0"/>
              <a:t>содействие социализации,  формированию  коммуникативных  навыков;</a:t>
            </a:r>
          </a:p>
          <a:p>
            <a:pPr lvl="0"/>
            <a:r>
              <a:rPr lang="ru-RU" dirty="0" smtClean="0"/>
              <a:t>содействие в повышении   квалификации педагогов,    работающих   с  талантливыми детьми.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среднем общеобразовательном учреждении можно выделить следующие категории  детей: 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1) учащиеся с необыкновенно высоким общим уровнем умственного развития при прочих равных условиях  (выявляются уже в младшем школьном  возрасте);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2)  учащиеся с признаками специальной, умственной  одаренности в определенной области науки  или деятельности (выявляются в младшем школьном и подростковом возрасте);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3)   учащиеся, не достигающие по каким-либо причинам успехов в учении, но обладающие яркой познавательной активностью, оригинальностью психического склада, умственных резервов (ярко проявляют себя в  старшем школьном  возрасте).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т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Одаренные дети :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как правило, более активны и всегда чем-либо заняты. Занимают себя делами, которые иногда не относятся к уроку;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настойчиво преследуют поставленные перед ними цели. Хотят знать все более подробно и требуют дополнительную информацию;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благодаря многочисленным умениям  способны лучше других заниматься самостоятельной деятельностью;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умеют быстро выделить наиболее значимые сведения, самостоятельно найти новые источники информации;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иногда ставят перед собой задачи, выполнение которых требуют много времени.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186766" cy="4786346"/>
          </a:xfrm>
        </p:spPr>
        <p:txBody>
          <a:bodyPr/>
          <a:lstStyle/>
          <a:p>
            <a:pPr marL="0" lvl="0" indent="396875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4000" dirty="0" smtClean="0">
              <a:latin typeface="Arial" pitchFamily="34" charset="0"/>
            </a:endParaRPr>
          </a:p>
        </p:txBody>
      </p:sp>
      <p:pic>
        <p:nvPicPr>
          <p:cNvPr id="4" name="Рисунок 3" descr="4a429aec802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96875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 методам выявления одаренных детей относятся:</a:t>
            </a:r>
            <a:endParaRPr lang="ru-RU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наблюдение; </a:t>
            </a:r>
            <a:endParaRPr lang="ru-RU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общение с родителями; </a:t>
            </a:r>
            <a:endParaRPr lang="ru-RU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психолога: тестирование, анкетирование, беседа;</a:t>
            </a:r>
            <a:endParaRPr lang="ru-RU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олимпиады, конкурсы, соревнования, научно-практические конференции.</a:t>
            </a:r>
            <a:endParaRPr lang="ru-RU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7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(НАПРАВЛЕНИЯ) РАБОТЫ ПО ПСИХОЛОГО-ПЕДАГОГИЧЕСКОМУ</a:t>
            </a:r>
            <a:r>
              <a:rPr lang="en-US" sz="7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СОПРОВОЖДЕНИЮ</a:t>
            </a:r>
            <a:endParaRPr lang="ru-RU" sz="7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- Профилактика.</a:t>
            </a:r>
          </a:p>
          <a:p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-Диагностика (индивидуальная и групповая (скрининг)).</a:t>
            </a:r>
          </a:p>
          <a:p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-Консультирование (индивидуальное и групповое).</a:t>
            </a:r>
          </a:p>
          <a:p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-Развивающая работа (индивидуальная и групповая).</a:t>
            </a:r>
          </a:p>
          <a:p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- Коррекционная работа (индивидуальная и групповая).</a:t>
            </a:r>
          </a:p>
          <a:p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- Психологическое просвещение и образование: формирование психологической культуры, развитие психолого-педагогической компетентности учащихся, администрации образовательных учреждений, педагогов, родителей.</a:t>
            </a:r>
          </a:p>
          <a:p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- Экспертиза (образовательных и учебных программ, проектов, пособий, образовательной среды, профессиональной деятельности специалистов образовательных учреждений).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 диагностического этапа: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-создание индивидуальных карт школьника;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-создание информационной базы данных одаренных детей;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-аналитический отчет по результатам диагностических исследований.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786842" cy="6143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Информационный.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Его целью является повышение психологической компетентности участников педагогического процесса.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информационного этапа: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создание банка информационных и методических материалов по психолого-педагогическому сопровождению одаренных учащихся.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3000613-CBF2-4DF3-96EE-54772B9C54A8}"/>
</file>

<file path=customXml/itemProps2.xml><?xml version="1.0" encoding="utf-8"?>
<ds:datastoreItem xmlns:ds="http://schemas.openxmlformats.org/officeDocument/2006/customXml" ds:itemID="{D7232A0B-F2BE-4A4C-9D43-0CA983D575D7}"/>
</file>

<file path=customXml/itemProps3.xml><?xml version="1.0" encoding="utf-8"?>
<ds:datastoreItem xmlns:ds="http://schemas.openxmlformats.org/officeDocument/2006/customXml" ds:itemID="{AFFAB6A4-01E0-4B9E-89B6-83CC61461F0D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</TotalTime>
  <Words>1385</Words>
  <Application>Microsoft Office PowerPoint</Application>
  <PresentationFormat>Экран (4:3)</PresentationFormat>
  <Paragraphs>89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Литература: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Психологическое сопровождение одаренных детей </dc:title>
  <dc:creator>User</dc:creator>
  <cp:lastModifiedBy>User</cp:lastModifiedBy>
  <cp:revision>28</cp:revision>
  <dcterms:created xsi:type="dcterms:W3CDTF">2012-10-31T08:23:05Z</dcterms:created>
  <dcterms:modified xsi:type="dcterms:W3CDTF">2012-11-05T01:25:20Z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